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57" r:id="rId2"/>
    <p:sldId id="339" r:id="rId3"/>
    <p:sldId id="311" r:id="rId4"/>
    <p:sldId id="346" r:id="rId5"/>
    <p:sldId id="341" r:id="rId6"/>
    <p:sldId id="347" r:id="rId7"/>
    <p:sldId id="318" r:id="rId8"/>
    <p:sldId id="394" r:id="rId9"/>
    <p:sldId id="395" r:id="rId10"/>
    <p:sldId id="393" r:id="rId11"/>
    <p:sldId id="396" r:id="rId12"/>
    <p:sldId id="353" r:id="rId13"/>
    <p:sldId id="3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40"/>
  </p:normalViewPr>
  <p:slideViewPr>
    <p:cSldViewPr snapToGrid="0" snapToObjects="1">
      <p:cViewPr varScale="1">
        <p:scale>
          <a:sx n="153" d="100"/>
          <a:sy n="153" d="100"/>
        </p:scale>
        <p:origin x="457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0AC78-9526-4E55-AD08-0CDD1233150E}" type="datetimeFigureOut">
              <a:rPr lang="sl-SI" smtClean="0"/>
              <a:t>13. 09. 2023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1C53-832D-42A5-BB38-EDA124EA56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856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42ED3-0B96-463B-BFCA-B45A8C8A994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406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4CF4A-4290-0E47-AD45-3FB1E4FCC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43834-2F01-9944-8BAF-AD4DA8345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0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84C4-FAFC-1D42-909F-E6E4367BF3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C823-F396-1C4A-B369-6A9FA34B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es.si/posodobitev-omrezij-lan-na-viz/javni-razpis-za-viz-LAN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o@arnes.si" TargetMode="External"/><Relationship Id="rId2" Type="http://schemas.openxmlformats.org/officeDocument/2006/relationships/hyperlink" Target="https://www.arnes.si/posodobitev-omrezij-lan-na-viz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es.si/posodobitev-omrezij-lan-na-viz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es.si/files/2022/06/LAN-seznam-VSE.pdf" TargetMode="External"/><Relationship Id="rId2" Type="http://schemas.openxmlformats.org/officeDocument/2006/relationships/hyperlink" Target="https://www.arnes.si/files/2022/06/LAN-seznam-brez-podruznic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75F3F-D6B4-4183-A87E-D10463C4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9A0A99-17D4-4EED-939B-7497D1AA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F938709-9884-49AC-9926-64524B1978B1}"/>
              </a:ext>
            </a:extLst>
          </p:cNvPr>
          <p:cNvSpPr txBox="1">
            <a:spLocks/>
          </p:cNvSpPr>
          <p:nvPr/>
        </p:nvSpPr>
        <p:spPr>
          <a:xfrm>
            <a:off x="628650" y="2625877"/>
            <a:ext cx="7886700" cy="987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Informativni sestanek </a:t>
            </a:r>
          </a:p>
          <a:p>
            <a:pPr algn="ctr"/>
            <a:r>
              <a:rPr lang="sl-SI" dirty="0"/>
              <a:t>Projekt LAN prenova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D80B1693-B0EC-4DEB-B585-C4BFCC21501A}"/>
              </a:ext>
            </a:extLst>
          </p:cNvPr>
          <p:cNvSpPr txBox="1">
            <a:spLocks/>
          </p:cNvSpPr>
          <p:nvPr/>
        </p:nvSpPr>
        <p:spPr>
          <a:xfrm>
            <a:off x="971550" y="4869160"/>
            <a:ext cx="7561263" cy="125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AEAEAE"/>
                </a:solidFill>
                <a:ea typeface="ＭＳ Ｐゴシック" pitchFamily="1" charset="-128"/>
              </a:rPr>
              <a:t>Videokonferenčno srečanje</a:t>
            </a:r>
            <a:r>
              <a:rPr lang="sl-SI" sz="2000">
                <a:solidFill>
                  <a:srgbClr val="AEAEAE"/>
                </a:solidFill>
                <a:ea typeface="ＭＳ Ｐゴシック" pitchFamily="1" charset="-128"/>
              </a:rPr>
              <a:t>, 13.09.2023</a:t>
            </a:r>
            <a:endParaRPr lang="sl-SI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EE74151-62B1-4333-8EC6-089B720D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82" y="588477"/>
            <a:ext cx="7430461" cy="7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87FFF-935C-44EA-BD61-A20D3835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Prijava na razpis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791C9094-9BFC-4F93-9AB9-7C7BE049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Uredite kosovnico – omogočeno je spreminjanje prioritet</a:t>
            </a:r>
          </a:p>
          <a:p>
            <a:r>
              <a:rPr lang="sl-SI" dirty="0"/>
              <a:t>Dokument za prijavo digitalno podpišite</a:t>
            </a:r>
          </a:p>
          <a:p>
            <a:r>
              <a:rPr lang="sl-SI" dirty="0"/>
              <a:t>Po izteku razpisa se bodo vloge pregledale, VIZ bo prejel sklep o prejeti opremi in podpisal pogodbo </a:t>
            </a:r>
            <a:r>
              <a:rPr lang="sl-SI"/>
              <a:t>o sofinanciranju</a:t>
            </a:r>
            <a:endParaRPr lang="sl-SI" u="sng" dirty="0">
              <a:hlinkClick r:id="rId2"/>
            </a:endParaRPr>
          </a:p>
          <a:p>
            <a:endParaRPr lang="sl-SI" u="sng" dirty="0">
              <a:hlinkClick r:id="rId2"/>
            </a:endParaRPr>
          </a:p>
          <a:p>
            <a:endParaRPr lang="sl-SI" u="sng" dirty="0">
              <a:hlinkClick r:id="rId2"/>
            </a:endParaRPr>
          </a:p>
          <a:p>
            <a:r>
              <a:rPr lang="sl-SI" dirty="0"/>
              <a:t>Navodila za izpolnjevanje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sl-SI" u="sng" dirty="0">
                <a:hlinkClick r:id="rId2"/>
              </a:rPr>
              <a:t>https://www.arnes.si/pomoc-uporabnikom/edo/podpis-kosovnice-in-prijave-na-javni-razpis-posodobitev-omrezij-lan-na-viz/</a:t>
            </a:r>
          </a:p>
          <a:p>
            <a:r>
              <a:rPr lang="sl-SI" dirty="0"/>
              <a:t>Razpisna dokumentacija: </a:t>
            </a:r>
            <a:r>
              <a:rPr lang="sl-SI" u="sng" dirty="0">
                <a:hlinkClick r:id="rId2"/>
              </a:rPr>
              <a:t>https://www.arnes.si/posodobitev-omrezij-lan-na-viz/javni-razpis-za-viz-LAN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136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09FCA-22E8-4864-854F-4579BF05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Montaža stikal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40B665-65CE-4650-8C0E-B24A4E54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Montaža se bo izvajala v letih 2024 in 2025</a:t>
            </a:r>
          </a:p>
          <a:p>
            <a:pPr lvl="1"/>
            <a:r>
              <a:rPr lang="sl-SI" dirty="0"/>
              <a:t>Vrstni red prijave na razpis bo vplival na vrstni red montaže stikal</a:t>
            </a:r>
          </a:p>
          <a:p>
            <a:r>
              <a:rPr lang="sl-SI" dirty="0"/>
              <a:t>Pred montažo bo VIZ podpisal tripartitno pogodbo za dobavo stikal, lastnik stikal bo VIZ</a:t>
            </a:r>
          </a:p>
          <a:p>
            <a:r>
              <a:rPr lang="sl-SI" dirty="0"/>
              <a:t>Montirate lahko sami ali pa vam bo stikala montiral izvajalec, ki ga bo izbral Arnes</a:t>
            </a:r>
          </a:p>
          <a:p>
            <a:pPr lvl="1"/>
            <a:r>
              <a:rPr lang="sl-SI" dirty="0"/>
              <a:t>Za dodeljena stikala bomo potrebovali dodatne tehnične informacije, tako da bomo lahko določili tip povezave stikala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52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5D3A3-B938-42AC-BE89-AEC80C38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Orodja &amp; Komunikacija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C5C151-407E-4ECC-9D76-CCB6DA3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Portal EDO</a:t>
            </a:r>
          </a:p>
          <a:p>
            <a:pPr lvl="1"/>
            <a:r>
              <a:rPr lang="sl-SI" dirty="0"/>
              <a:t>Poskrbite za digitalne certifikate</a:t>
            </a:r>
          </a:p>
          <a:p>
            <a:r>
              <a:rPr lang="sl-SI" dirty="0"/>
              <a:t>Projektna spletna stran </a:t>
            </a:r>
            <a:r>
              <a:rPr lang="sl-SI" dirty="0">
                <a:hlinkClick r:id="rId2"/>
              </a:rPr>
              <a:t>LAN prenova</a:t>
            </a:r>
            <a:endParaRPr lang="sl-SI" dirty="0"/>
          </a:p>
          <a:p>
            <a:r>
              <a:rPr lang="sl-SI" dirty="0"/>
              <a:t>E- pošta – </a:t>
            </a:r>
          </a:p>
          <a:p>
            <a:pPr lvl="1"/>
            <a:r>
              <a:rPr lang="sl-SI" kern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  <a:hlinkClick r:id="rId3"/>
              </a:rPr>
              <a:t>noo@arnes.si</a:t>
            </a:r>
            <a:endParaRPr lang="sl-SI" kern="12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r>
              <a:rPr lang="sl-SI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Telefonska številka </a:t>
            </a:r>
          </a:p>
          <a:p>
            <a:pPr lvl="1"/>
            <a:r>
              <a:rPr lang="sl-SI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(01) 479 88 55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1A7FA61-B6C8-445E-9F52-F5F79FF8B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833" y="3429000"/>
            <a:ext cx="3072405" cy="24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894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EC63307B-8B41-4D5A-83C0-6761C349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4762" y="1339850"/>
            <a:ext cx="427447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0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262642"/>
            <a:ext cx="7869238" cy="1143000"/>
          </a:xfrm>
        </p:spPr>
        <p:txBody>
          <a:bodyPr/>
          <a:lstStyle/>
          <a:p>
            <a:r>
              <a:rPr lang="sl-SI" sz="2800" dirty="0"/>
              <a:t>Posodobitev računalniških omrežij </a:t>
            </a:r>
            <a:r>
              <a:rPr lang="sl-SI" sz="2800"/>
              <a:t>na VIZ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971550" y="1413064"/>
            <a:ext cx="7704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000" dirty="0"/>
              <a:t>Financirata v okviru Načrta za okrevanje in odpornost (NOO) – </a:t>
            </a:r>
            <a:r>
              <a:rPr lang="sl-SI" sz="2000" dirty="0" err="1"/>
              <a:t>NextGenerationEU</a:t>
            </a:r>
            <a:r>
              <a:rPr lang="sl-SI" sz="2000" dirty="0"/>
              <a:t> – EU in MVI. </a:t>
            </a:r>
          </a:p>
          <a:p>
            <a:pPr>
              <a:buNone/>
            </a:pPr>
            <a:r>
              <a:rPr lang="sl-SI" sz="2000" dirty="0"/>
              <a:t>Razvojno področje: Digitalna preobrazba; Digitalna preobrazba javnega sektorja in javne uprave; Digitalizacija izobraževanja, znanosti in športa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5C7CB5A-7A80-43CC-ACA1-1B2214AC3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60" y="3307080"/>
            <a:ext cx="3913524" cy="2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Posodobitev računalniških omrežij na VIZ</a:t>
            </a:r>
            <a:r>
              <a:rPr lang="sl-SI" sz="2800" dirty="0">
                <a:solidFill>
                  <a:schemeClr val="accent2"/>
                </a:solidFill>
              </a:rPr>
              <a:t> (Posodobitev LAN)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l-SI" sz="2400" dirty="0"/>
              <a:t>Namen projekta:</a:t>
            </a:r>
          </a:p>
          <a:p>
            <a:pPr lvl="1">
              <a:spcBef>
                <a:spcPts val="600"/>
              </a:spcBef>
            </a:pPr>
            <a:r>
              <a:rPr lang="sl-SI" sz="2000" dirty="0"/>
              <a:t>posodobitev računalniških omrežij na VIZ v osnovnem in srednjem šolstvu ter organizacijah za izobraževanje odraslih.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Cilj projekta:</a:t>
            </a:r>
          </a:p>
          <a:p>
            <a:pPr lvl="1">
              <a:spcBef>
                <a:spcPts val="600"/>
              </a:spcBef>
            </a:pPr>
            <a:r>
              <a:rPr lang="sl-SI" sz="2000" dirty="0"/>
              <a:t>do 30.06.2026 posodobiti računalniška omrežja (pregled obstoječega stanja, izdelava načrta posodobitve, izvedba posodobitve - nadgradnja aktivne) na VIZ v osnovnem in srednjem šolstvu ter organizacijah za izobraževanje odraslih.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Sredstva: 5.5 M€</a:t>
            </a:r>
          </a:p>
          <a:p>
            <a:pPr>
              <a:spcBef>
                <a:spcPts val="600"/>
              </a:spcBef>
            </a:pP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00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Sodobno žično omrežje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Zagotovljena varnost</a:t>
            </a:r>
          </a:p>
          <a:p>
            <a:r>
              <a:rPr lang="sl-SI" dirty="0"/>
              <a:t>Ustrezna zmogljivost</a:t>
            </a:r>
          </a:p>
          <a:p>
            <a:r>
              <a:rPr lang="sl-SI" dirty="0"/>
              <a:t>Centralno upravljanje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B9B6B7-0334-496C-8FAB-44F30B14A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88" y="3933056"/>
            <a:ext cx="3380748" cy="22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Upravičenci projekta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l-SI" sz="2400" dirty="0"/>
              <a:t>Osnovne šole 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Srednje šole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Samostojne višje šole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Zavodi za otroke in mladostnike s posebnimi potrebami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Samostojni dijaški domovi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Organizacije za izobraževanje odraslih</a:t>
            </a:r>
          </a:p>
          <a:p>
            <a:pPr>
              <a:spcBef>
                <a:spcPts val="600"/>
              </a:spcBef>
            </a:pPr>
            <a:endParaRPr lang="sl-SI" sz="2400" dirty="0"/>
          </a:p>
          <a:p>
            <a:r>
              <a:rPr lang="sl-SI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matičnih VIZ, ki so upravičenci</a:t>
            </a:r>
            <a:r>
              <a:rPr lang="sl-SI" sz="2000" dirty="0">
                <a:solidFill>
                  <a:schemeClr val="accent2"/>
                </a:solidFill>
              </a:rPr>
              <a:t>;</a:t>
            </a:r>
          </a:p>
          <a:p>
            <a:r>
              <a:rPr lang="sl-SI" sz="2000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matičnih in podružničnih VIZ, ki so upravičenci</a:t>
            </a:r>
            <a:r>
              <a:rPr lang="sl-SI" sz="20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709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3"/>
            <a:ext cx="7869238" cy="1143000"/>
          </a:xfrm>
        </p:spPr>
        <p:txBody>
          <a:bodyPr/>
          <a:lstStyle/>
          <a:p>
            <a:r>
              <a:rPr lang="sl-SI" dirty="0"/>
              <a:t>Organizacija dela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1550" y="1052736"/>
            <a:ext cx="7561263" cy="4497388"/>
          </a:xfrm>
        </p:spPr>
        <p:txBody>
          <a:bodyPr>
            <a:normAutofit lnSpcReduction="10000"/>
          </a:bodyPr>
          <a:lstStyle/>
          <a:p>
            <a:r>
              <a:rPr lang="sl-SI" sz="2800" dirty="0"/>
              <a:t>VIZ</a:t>
            </a:r>
          </a:p>
          <a:p>
            <a:pPr lvl="1"/>
            <a:r>
              <a:rPr lang="sl-SI" sz="2000" dirty="0"/>
              <a:t>Oceni potrebe po prenovi LAN na vseh lokacijah</a:t>
            </a:r>
          </a:p>
          <a:p>
            <a:pPr lvl="1"/>
            <a:r>
              <a:rPr lang="sl-SI" sz="2000" dirty="0"/>
              <a:t>Sodeluje z izvajalci pri namestitvi opreme</a:t>
            </a:r>
          </a:p>
          <a:p>
            <a:r>
              <a:rPr lang="sl-SI" sz="2800" dirty="0"/>
              <a:t>Izvajalec </a:t>
            </a:r>
            <a:r>
              <a:rPr lang="sl-SI" dirty="0"/>
              <a:t> </a:t>
            </a:r>
          </a:p>
          <a:p>
            <a:pPr lvl="1"/>
            <a:r>
              <a:rPr lang="sl-SI" sz="2000" dirty="0"/>
              <a:t>Pomoč pri tehničnem popisu</a:t>
            </a:r>
          </a:p>
          <a:p>
            <a:pPr lvl="1"/>
            <a:r>
              <a:rPr lang="sl-SI" sz="2000" dirty="0"/>
              <a:t>Namestitev opreme</a:t>
            </a:r>
          </a:p>
          <a:p>
            <a:r>
              <a:rPr lang="sl-SI" sz="2800" dirty="0"/>
              <a:t>Arnes </a:t>
            </a:r>
          </a:p>
          <a:p>
            <a:pPr lvl="1"/>
            <a:r>
              <a:rPr lang="sl-SI" sz="2000" dirty="0"/>
              <a:t>Izvedba javnih naročil</a:t>
            </a:r>
          </a:p>
          <a:p>
            <a:pPr lvl="1"/>
            <a:r>
              <a:rPr lang="sl-SI" sz="2000" dirty="0"/>
              <a:t>Izvedba javnega razpisa </a:t>
            </a:r>
          </a:p>
          <a:p>
            <a:pPr lvl="1"/>
            <a:r>
              <a:rPr lang="sl-SI" sz="2000" dirty="0"/>
              <a:t>Celovit pregled nad izvajanjem</a:t>
            </a:r>
          </a:p>
          <a:p>
            <a:r>
              <a:rPr lang="sl-SI" dirty="0"/>
              <a:t>Dobavitelji</a:t>
            </a:r>
          </a:p>
          <a:p>
            <a:pPr lvl="1"/>
            <a:r>
              <a:rPr lang="sl-SI" sz="2000" dirty="0"/>
              <a:t>Dobavijo aktivno opremo za VIZ</a:t>
            </a:r>
          </a:p>
          <a:p>
            <a:pPr marL="4445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636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Časovnica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Mar 2022 – Pooblastilo za izvedbo javnih naročil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err="1"/>
              <a:t>Jun</a:t>
            </a:r>
            <a:r>
              <a:rPr lang="sl-SI" sz="2000" dirty="0"/>
              <a:t> 2022 - Informativna video konferenca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err="1"/>
              <a:t>Sep</a:t>
            </a:r>
            <a:r>
              <a:rPr lang="sl-SI" sz="2000" dirty="0"/>
              <a:t> 2022 – Izvedena javna naročila za aktivno opremo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Nov 2022 – Podpisana pogodba o financiranju MVI &amp; Arnes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Nov 2022 – Pristopna izjava o sodelovanju na projektu VIZ &amp; Arnes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Dec 2022 - Feb 2023 – Popis potreb po stikalih na VIZ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Avg 2023 – Določitev končnih smernic prenove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err="1"/>
              <a:t>Sep</a:t>
            </a:r>
            <a:r>
              <a:rPr lang="sl-SI" sz="2000" dirty="0"/>
              <a:t> 2023 – Javni razpis za VIZ – v teku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2023 – 2024 – Montaža CPE (lastnik Arnes) – v teku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Nov 2023 – Tehnični popis stikal, ki jih VIZ prejme v okviru razpisa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2024 – 2026 – Montaža Stikal (lastnik VIZ)</a:t>
            </a:r>
          </a:p>
          <a:p>
            <a:pPr marL="444500" lvl="1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6147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FBAB9-2871-41FA-BE66-B5B098EC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Izbrana stikala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875EAA-D03F-42C5-B3BB-03BAB758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Oprema izbrana z javnimi naročili</a:t>
            </a:r>
          </a:p>
          <a:p>
            <a:r>
              <a:rPr lang="sl-SI" dirty="0"/>
              <a:t>Sodobne in poenotene naprave</a:t>
            </a:r>
          </a:p>
          <a:p>
            <a:r>
              <a:rPr lang="sl-SI" dirty="0"/>
              <a:t>Večja zmogljivost</a:t>
            </a:r>
          </a:p>
          <a:p>
            <a:r>
              <a:rPr lang="sl-SI" dirty="0"/>
              <a:t>Centralno upravljanje z Arnes </a:t>
            </a:r>
            <a:r>
              <a:rPr lang="sl-SI" dirty="0" err="1"/>
              <a:t>Automatorjem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23F2F2-C5AC-4227-A7C3-9C2C28BE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05" y="4492865"/>
            <a:ext cx="4120164" cy="16840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155CD3-CEC1-4AEE-94B9-09D87091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09" y="4875017"/>
            <a:ext cx="365182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CE331-DE72-45AB-AE16-B23A0F5F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Javni razpis za stikala</a:t>
            </a:r>
            <a:br>
              <a:rPr lang="sl-SI" dirty="0"/>
            </a:br>
            <a:r>
              <a:rPr lang="sl-SI" dirty="0"/>
              <a:t>	</a:t>
            </a:r>
            <a:r>
              <a:rPr lang="sl-SI" sz="2400" b="1" dirty="0"/>
              <a:t>rok za podpis 11.10.2023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C0BC34-07F4-4973-BC2F-0C706B7B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l-SI" sz="2000" dirty="0"/>
              <a:t>Dodeljene točke glede na tip VIZ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sz="2000" dirty="0"/>
          </a:p>
          <a:p>
            <a:r>
              <a:rPr lang="sl-SI" sz="2000" dirty="0"/>
              <a:t>Dodeljene točke glede na tip stikala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sz="2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C43F85-5F73-4B91-A92C-D7BC5958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33" y="2172788"/>
            <a:ext cx="6003448" cy="25646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2AD6AAA-4AFF-4467-8E4B-1B01A5DD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33" y="5084624"/>
            <a:ext cx="4935992" cy="17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2944</TotalTime>
  <Words>534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Posodobitev računalniških omrežij na VIZ</vt:lpstr>
      <vt:lpstr>Posodobitev računalniških omrežij na VIZ (Posodobitev LAN)</vt:lpstr>
      <vt:lpstr>Sodobno žično omrežje</vt:lpstr>
      <vt:lpstr>Upravičenci projekta</vt:lpstr>
      <vt:lpstr>Organizacija dela</vt:lpstr>
      <vt:lpstr>Časovnica</vt:lpstr>
      <vt:lpstr>Izbrana stikala</vt:lpstr>
      <vt:lpstr>Javni razpis za stikala  rok za podpis 11.10.2023</vt:lpstr>
      <vt:lpstr>Prijava na razpis</vt:lpstr>
      <vt:lpstr>Montaža stikal</vt:lpstr>
      <vt:lpstr>Orodja &amp; Komunikacija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kjlkjljl</dc:title>
  <dc:creator>Microsoft Office User</dc:creator>
  <cp:lastModifiedBy>Ingrid Podbršček</cp:lastModifiedBy>
  <cp:revision>44</cp:revision>
  <dcterms:created xsi:type="dcterms:W3CDTF">2022-10-13T13:24:38Z</dcterms:created>
  <dcterms:modified xsi:type="dcterms:W3CDTF">2023-09-13T11:04:21Z</dcterms:modified>
</cp:coreProperties>
</file>